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88" r:id="rId3"/>
    <p:sldId id="267" r:id="rId4"/>
    <p:sldId id="260" r:id="rId5"/>
    <p:sldId id="268" r:id="rId6"/>
    <p:sldId id="290" r:id="rId7"/>
    <p:sldId id="265" r:id="rId8"/>
    <p:sldId id="27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7"/>
    <p:restoredTop sz="80151" autoAdjust="0"/>
  </p:normalViewPr>
  <p:slideViewPr>
    <p:cSldViewPr snapToGrid="0" snapToObjects="1">
      <p:cViewPr varScale="1">
        <p:scale>
          <a:sx n="71" d="100"/>
          <a:sy n="71" d="100"/>
        </p:scale>
        <p:origin x="-108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Вовед</a:t>
            </a:r>
          </a:p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Ова е сесија за отворање на курсот. Во текот на сесијата учесниците ќе им се претстават на инструкторите и на другите учесници. Целите на курсот ќе бидат објаснети заедно со методите на предавање. </a:t>
            </a:r>
          </a:p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може да избере да воведе „мразокршач“ за да ги охрабри улесниците да се вклучат во курсот и едни со други во рана фаза. </a:t>
            </a:r>
          </a:p>
          <a:p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1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(или друг вид презентација)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оваа сесија е подготвена презентација PowerPoint. Ова е генеричка презентација и не ги зема предвид националните прашања што можеби ќе треба да се разгледаат кога овој курс ќе се одржува на национално ниво</a:t>
            </a:r>
            <a:r>
              <a:rPr lang="mk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Инструкторот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треба да обезбеди информациите на оваа презентација да бидат релевантни за местото каде се одржува курсот. </a:t>
            </a:r>
            <a:endParaRPr lang="m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1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39519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Овој слајд се бави со здравствените и безбедносните прашања</a:t>
            </a:r>
            <a:r>
              <a:rPr lang="mk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Тој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ќе се разликува во зависност од местото на кое се одржува курсот</a:t>
            </a:r>
            <a:r>
              <a:rPr lang="mk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Тренерот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 одговорен да обезбеди да има коректни информации кои треба да им ги пренесе на учесниците. </a:t>
            </a:r>
          </a:p>
          <a:p>
            <a:endParaRPr lang="m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2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63862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учесниците е обезбеден материјалот за курсот. </a:t>
            </a:r>
            <a:endParaRPr lang="m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3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74661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Индивидуалните цели се работи кои учесниците би требало да ги прават на крајот на сесијата</a:t>
            </a:r>
            <a:r>
              <a:rPr lang="mk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Овие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цели може да се користат за да се тестира знаењето што го стекнале учесниците и да им се дозволи на учесниците да ја оценат обуката</a:t>
            </a:r>
            <a:r>
              <a:rPr lang="mk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Од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тие причини учесниците ќе бидат во можност да:</a:t>
            </a:r>
          </a:p>
          <a:p>
            <a:pPr lvl="0" algn="l" rtl="0"/>
            <a:r>
              <a:rPr lang="mk" b="0" i="0" u="none" dirty="0"/>
              <a:t>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Разговараат на општата цел на курсот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mk" b="0" i="0" u="none" dirty="0"/>
              <a:t>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Објаснат зашто е неопходен овој курс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l" rtl="0"/>
            <a:r>
              <a:rPr lang="mk" b="0" i="0" u="none" dirty="0"/>
              <a:t>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Наведат составните делови на распоредот и на активностите на курсот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b="0" i="0" u="none" dirty="0"/>
              <a:t>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Наведат здравствени и безбедносни процедури за местото на одржување на настанот</a:t>
            </a:r>
            <a:endParaRPr lang="m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4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57342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Оваа обука е неопходна затоа што судиите и обвинителите имаа важна улога во истрагите и пресудувањето на поединци и групи што извршиле кривично дело</a:t>
            </a:r>
            <a:r>
              <a:rPr lang="mk" sz="1200" b="0" i="0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Во </a:t>
            </a:r>
            <a:r>
              <a:rPr lang="mk" sz="1200" b="0" i="0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услови на зголемен број на инциденти при што овие кривични дела имаат елементи на компјутерски криминал или електронски докази, постои зголемена потреба судиите и обвинителите да бидат прописно обучени за да ја разберат природата на овие кривични дела и исто така да бидат свесни за законодавството и инструментите за меѓународна соработка кои се достапни за справување со случаи на компјутерски криминал.</a:t>
            </a:r>
            <a:endParaRPr lang="m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5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2869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b="0" i="0" u="none" dirty="0"/>
              <a:t>Важно е општата цел на курсот да им биде објаснета на учесниците на самиот почеток</a:t>
            </a:r>
            <a:r>
              <a:rPr lang="mk" b="0" i="0" u="none" dirty="0" smtClean="0"/>
              <a:t>. Ова </a:t>
            </a:r>
            <a:r>
              <a:rPr lang="mk" b="0" i="0" u="none" dirty="0"/>
              <a:t>ќе им овозможи да ја ценат сеопфатната причина зошто се тука</a:t>
            </a:r>
            <a:r>
              <a:rPr lang="mk" b="0" i="0" u="none" dirty="0" smtClean="0"/>
              <a:t>. Општата </a:t>
            </a:r>
            <a:r>
              <a:rPr lang="mk" b="0" i="0" u="none" dirty="0"/>
              <a:t>цел на курсот е:</a:t>
            </a:r>
          </a:p>
          <a:p>
            <a:pPr algn="l" rtl="0"/>
            <a:r>
              <a:rPr lang="mk" b="0" i="0" u="none" dirty="0"/>
              <a:t>да им обезбеди на судиите и обвинителите воведно ниво на знаење за компјутерскиот криминал и електронските докази Курсот ќе даде правни и практични информации за предметот и ќе се концентрира на тоа како овие прашањата влијаат на секојдневната работа на учесниците. </a:t>
            </a:r>
          </a:p>
          <a:p>
            <a:endParaRPr lang="m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7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420516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b="0" i="0" u="none" dirty="0"/>
              <a:t>Во оваа фаза на учесниците треба да им се објасни распоредот. Тоа треба да го вклучи времето за курсот, за ручек и други паузи како и краток опис на секоја сесија</a:t>
            </a:r>
            <a:r>
              <a:rPr lang="mk" b="0" i="0" u="none" dirty="0" smtClean="0"/>
              <a:t>. Вклучување </a:t>
            </a:r>
            <a:r>
              <a:rPr lang="mk" b="0" i="0" u="none" dirty="0"/>
              <a:t>или исклучување на секое оценување треба да се разгледа на оваа сесија</a:t>
            </a:r>
            <a:r>
              <a:rPr lang="mk" b="0" i="0" u="none" dirty="0" smtClean="0"/>
              <a:t>. Ако </a:t>
            </a:r>
            <a:r>
              <a:rPr lang="mk" b="0" i="0" u="none" dirty="0"/>
              <a:t>постои оценување, тоа треба детално да се објасни, со вклучување на очекувањата на учесниците во време на учење. </a:t>
            </a:r>
            <a:endParaRPr lang="mk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8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3639251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Инструкторот треба да им овозможи на учесниците да поставуваат прашања кои можеби ги имаат во врска со овој дел од часот. </a:t>
            </a:r>
          </a:p>
          <a:p>
            <a:endParaRPr lang="mk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1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Практични вежби (ако е применливо)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Единствена практитчна вежба во оваа сесија е претставувањето на учесниците и инструкторите а барањата за тоа се утврдени во претходниот дел. </a:t>
            </a: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l" rtl="0"/>
            <a:r>
              <a:rPr lang="mk" sz="1200" b="1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Проверка на знаење</a:t>
            </a:r>
            <a:endParaRPr lang="mk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l" rtl="0"/>
            <a:r>
              <a:rPr lang="mk" sz="1200" b="0" i="0" u="non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постои проверка на знаење за оваа сесија</a:t>
            </a:r>
            <a:endParaRPr lang="mk" dirty="0" smtClean="0"/>
          </a:p>
          <a:p>
            <a:endParaRPr lang="m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D4504A11-3BA0-4461-A1C5-454F02F9540C}" type="slidenum">
              <a:rPr/>
              <a:pPr/>
              <a:t>9</a:t>
            </a:fld>
            <a:endParaRPr lang="m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mk" b="0" i="0" u="none"/>
              <a:t>Воведна oбука за компјутерски криминал, електронски докази и приноси од кривични дела на интернет</a:t>
            </a:r>
            <a:endParaRPr lang="m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4533900"/>
            <a:ext cx="6400800" cy="1752600"/>
          </a:xfrm>
        </p:spPr>
        <p:txBody>
          <a:bodyPr/>
          <a:lstStyle/>
          <a:p>
            <a:pPr rtl="0"/>
            <a:r>
              <a:rPr lang="mk" b="0" i="0" u="none">
                <a:solidFill>
                  <a:schemeClr val="bg1">
                    <a:lumMod val="65000"/>
                  </a:schemeClr>
                </a:solidFill>
              </a:rPr>
              <a:t>Сесија 1.1.1</a:t>
            </a:r>
          </a:p>
          <a:p>
            <a:pPr rtl="0"/>
            <a:r>
              <a:rPr lang="mk" b="0" i="0" u="none">
                <a:solidFill>
                  <a:schemeClr val="bg1">
                    <a:lumMod val="65000"/>
                  </a:schemeClr>
                </a:solidFill>
              </a:rPr>
              <a:t>Отворање на курсот</a:t>
            </a:r>
            <a:endParaRPr lang="mk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mk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b="1" i="0" u="none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mk" b="0" i="0" u="none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sz="1400" b="1" i="0" u="none">
                <a:solidFill>
                  <a:schemeClr val="bg1"/>
                </a:solidFill>
              </a:rPr>
              <a:t>Проект за таргетирање на криминалните приноси од интернет во Југоисточна Европа и во Турција</a:t>
            </a:r>
            <a:endParaRPr lang="mk" altLang="en-US" sz="1400" dirty="0">
              <a:solidFill>
                <a:schemeClr val="bg1"/>
              </a:solidFill>
            </a:endParaRP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mk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3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pPr rtl="0"/>
            <a:r>
              <a:rPr lang="mk" b="1" i="0" u="none"/>
              <a:t>Здравје и безбедност</a:t>
            </a:r>
            <a:endParaRPr lang="mk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410"/>
            <a:ext cx="8229600" cy="4525963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spcBef>
                <a:spcPts val="0"/>
              </a:spcBef>
            </a:pPr>
            <a:r>
              <a:rPr lang="mk" sz="3600" b="0" i="0" u="none"/>
              <a:t>Излези за вонредни ситуации</a:t>
            </a:r>
          </a:p>
          <a:p>
            <a:pPr algn="l" rtl="0">
              <a:lnSpc>
                <a:spcPct val="150000"/>
              </a:lnSpc>
              <a:spcBef>
                <a:spcPts val="0"/>
              </a:spcBef>
            </a:pPr>
            <a:r>
              <a:rPr lang="mk" sz="3600" b="0" i="0" u="none"/>
              <a:t>Аларм во случај на пожар</a:t>
            </a:r>
          </a:p>
          <a:p>
            <a:pPr algn="l" rtl="0">
              <a:lnSpc>
                <a:spcPct val="150000"/>
              </a:lnSpc>
              <a:spcBef>
                <a:spcPts val="0"/>
              </a:spcBef>
            </a:pPr>
            <a:r>
              <a:rPr lang="mk" sz="3600" b="0" i="0" u="none"/>
              <a:t>Тоалети</a:t>
            </a:r>
            <a:endParaRPr lang="mk" sz="3600" dirty="0"/>
          </a:p>
          <a:p>
            <a:pPr algn="l" rtl="0">
              <a:lnSpc>
                <a:spcPct val="150000"/>
              </a:lnSpc>
              <a:spcBef>
                <a:spcPts val="0"/>
              </a:spcBef>
            </a:pPr>
            <a:r>
              <a:rPr lang="mk" sz="3600" b="0" i="0" u="none"/>
              <a:t>Просторија за пушење </a:t>
            </a:r>
            <a:endParaRPr lang="mk" sz="3600" dirty="0" smtClean="0"/>
          </a:p>
          <a:p>
            <a:pPr algn="l" rtl="0">
              <a:lnSpc>
                <a:spcPct val="150000"/>
              </a:lnSpc>
              <a:spcBef>
                <a:spcPts val="0"/>
              </a:spcBef>
            </a:pPr>
            <a:r>
              <a:rPr lang="mk" sz="3600" b="0" i="0" u="none"/>
              <a:t>Мобилни телефони и пејџери</a:t>
            </a:r>
          </a:p>
          <a:p>
            <a:pPr algn="l" rtl="0">
              <a:lnSpc>
                <a:spcPct val="150000"/>
              </a:lnSpc>
              <a:spcBef>
                <a:spcPts val="0"/>
              </a:spcBef>
            </a:pPr>
            <a:r>
              <a:rPr lang="mk" sz="3600" b="0" i="0" u="none"/>
              <a:t>Паузи за кафе и ручек</a:t>
            </a:r>
            <a:endParaRPr lang="mk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437" y="1625600"/>
            <a:ext cx="22606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pPr rtl="0"/>
            <a:r>
              <a:rPr lang="mk" b="0" i="0" u="none"/>
              <a:t> </a:t>
            </a:r>
            <a:r>
              <a:rPr lang="mk" b="1" i="0" u="none"/>
              <a:t>Заднина на курсот</a:t>
            </a:r>
            <a:endParaRPr lang="mk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754"/>
            <a:ext cx="8229600" cy="5504331"/>
          </a:xfrm>
        </p:spPr>
        <p:txBody>
          <a:bodyPr>
            <a:normAutofit/>
          </a:bodyPr>
          <a:lstStyle/>
          <a:p>
            <a:pPr marL="0" indent="12700" algn="just" rtl="0">
              <a:buNone/>
            </a:pPr>
            <a:r>
              <a:rPr lang="mk" b="0" i="0" u="none"/>
              <a:t>На курсот се комбинирани елементи од курсеви за обука на Советот на Европа во еден модул. Насловот на курсот е „Воведна oбука за компјутерски криминал, електронски докази и криминални приноси од интернет “.</a:t>
            </a:r>
            <a:endParaRPr lang="m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mk" sz="2800" b="0" i="0" u="none"/>
              <a:t>На крајот од оваа сесија, учесниците би требало да можат да:</a:t>
            </a:r>
          </a:p>
          <a:p>
            <a:pPr lvl="0" algn="l" rtl="0"/>
            <a:r>
              <a:rPr lang="mk" sz="2600" b="0" i="0" u="none"/>
              <a:t>Разговараат на општата цел на курсот</a:t>
            </a:r>
          </a:p>
          <a:p>
            <a:pPr lvl="0" algn="l" rtl="0"/>
            <a:r>
              <a:rPr lang="mk" sz="2600" b="0" i="0" u="none"/>
              <a:t>Објаснат зошто е неопходен овој курс</a:t>
            </a:r>
          </a:p>
          <a:p>
            <a:pPr lvl="0" algn="l" rtl="0"/>
            <a:r>
              <a:rPr lang="mk" sz="2600" b="0" i="0" u="none"/>
              <a:t>Ги наведат составните делови на распоредот и на активностите на курсот</a:t>
            </a:r>
          </a:p>
          <a:p>
            <a:pPr lvl="0" algn="l" rtl="0"/>
            <a:r>
              <a:rPr lang="mk" sz="2600" b="0" i="0" u="none"/>
              <a:t>Ги наведат процедурите за здравје и безбедност за местото на одржување на настанот </a:t>
            </a:r>
            <a:endParaRPr lang="mk" sz="2600" b="1" dirty="0" smtClean="0"/>
          </a:p>
          <a:p>
            <a:pPr algn="l" rtl="0">
              <a:buFont typeface="Wingdings" charset="2"/>
              <a:buChar char="²"/>
            </a:pPr>
            <a:endParaRPr lang="mk" sz="2600" dirty="0" smtClean="0"/>
          </a:p>
          <a:p>
            <a:pPr algn="l" rtl="0">
              <a:buFont typeface="Wingdings" charset="2"/>
              <a:buChar char="²"/>
            </a:pPr>
            <a:endParaRPr lang="mk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pPr rtl="0"/>
            <a:r>
              <a:rPr lang="mk" b="1" i="0" u="none"/>
              <a:t>Цели на сесијата </a:t>
            </a:r>
            <a:endParaRPr lang="mk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940301"/>
            <a:ext cx="2704711" cy="1799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>
            <a:normAutofit fontScale="90000"/>
          </a:bodyPr>
          <a:lstStyle/>
          <a:p>
            <a:pPr rtl="0"/>
            <a:r>
              <a:rPr lang="mk" b="1" i="0" u="none"/>
              <a:t>Зошто е неопходна оваа обука неопходна</a:t>
            </a:r>
            <a:endParaRPr lang="mk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1129"/>
            <a:ext cx="8229600" cy="4889500"/>
          </a:xfrm>
        </p:spPr>
        <p:txBody>
          <a:bodyPr>
            <a:noAutofit/>
          </a:bodyPr>
          <a:lstStyle/>
          <a:p>
            <a:pPr marL="0" indent="12700" algn="just" rtl="0">
              <a:buNone/>
            </a:pPr>
            <a:r>
              <a:rPr lang="mk" sz="2800" b="0" i="0" u="none" dirty="0"/>
              <a:t>Судиите и обвинителите имаа важна улога во истрагите и во донесувањето пресуди за поединци и групи што извршиле кривично дело</a:t>
            </a:r>
            <a:r>
              <a:rPr lang="mk" sz="2800" b="0" i="0" u="none" dirty="0" smtClean="0"/>
              <a:t>. </a:t>
            </a:r>
            <a:endParaRPr lang="mk" sz="2800" b="0" i="0" u="none" dirty="0"/>
          </a:p>
          <a:p>
            <a:pPr marL="0" indent="12700" algn="just" rtl="0">
              <a:buNone/>
            </a:pPr>
            <a:r>
              <a:rPr lang="mk" sz="2800" b="0" i="0" u="none" dirty="0"/>
              <a:t>Со зголемен број на инциденти при што овие кривични дела имаат елементи на компјутерски криминал или електронски докази, постои зголемена потреба судиите и обвинителите да бидат прописно обучени за да ја разберат природата на овие кривични дела и исто така да бидат свесни за законодавството и инструментите за меѓународна соработка што се достапни за справување со случаи на компјутерски криминал.</a:t>
            </a:r>
            <a:endParaRPr lang="mk" sz="2800" dirty="0" smtClean="0"/>
          </a:p>
          <a:p>
            <a:pPr algn="just" rtl="0">
              <a:buNone/>
            </a:pPr>
            <a:endParaRPr lang="mk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mk" b="0" i="0" u="none">
                <a:latin typeface="Calibri" charset="0"/>
                <a:ea typeface="MS PGothic" charset="0"/>
              </a:rPr>
              <a:t>Зошто е неопходна оваа обука?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rtl="0">
              <a:lnSpc>
                <a:spcPct val="90000"/>
              </a:lnSpc>
              <a:buNone/>
            </a:pPr>
            <a:r>
              <a:rPr lang="mk" sz="2700" b="0" i="0" u="none" dirty="0">
                <a:latin typeface="Calibri" charset="0"/>
                <a:ea typeface="MS PGothic" charset="0"/>
              </a:rPr>
              <a:t>Зголемената употреба на технологија значи дека во многу случаи каде се вршат финансиски истраги или истраги на компјутерски криминал, криминалната активност, предикативното кривично дело, приносите од кривичното дело и типологиите на перење пари кои се употребени ќе се преклопат со светот на компјутерски криминал и со електронски докази. </a:t>
            </a:r>
          </a:p>
          <a:p>
            <a:pPr marL="0" indent="0" algn="just" rtl="0">
              <a:lnSpc>
                <a:spcPct val="90000"/>
              </a:lnSpc>
              <a:buNone/>
            </a:pPr>
            <a:endParaRPr lang="mk" sz="2700" dirty="0">
              <a:latin typeface="Calibri" charset="0"/>
              <a:ea typeface="MS PGothic" charset="0"/>
            </a:endParaRPr>
          </a:p>
          <a:p>
            <a:pPr marL="0" indent="0" algn="just" rtl="0">
              <a:lnSpc>
                <a:spcPct val="90000"/>
              </a:lnSpc>
              <a:buNone/>
            </a:pPr>
            <a:r>
              <a:rPr lang="mk" sz="2700" b="0" i="0" u="none" dirty="0">
                <a:latin typeface="Calibri" charset="0"/>
                <a:ea typeface="MS PGothic" charset="0"/>
              </a:rPr>
              <a:t>Поради тоа е важно оние кои се одговорни за истрага, гонење и носење пресуди за оваа материја да имаат познавања за посебностите на случаите кои имаат и сајбер и финансиски елементи</a:t>
            </a:r>
            <a:r>
              <a:rPr lang="mk" sz="2700" b="0" i="0" u="none" dirty="0" smtClean="0">
                <a:latin typeface="Calibri" charset="0"/>
                <a:ea typeface="MS PGothic" charset="0"/>
              </a:rPr>
              <a:t>. </a:t>
            </a:r>
            <a:endParaRPr lang="mk" sz="2700" b="0" i="0" u="none" dirty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30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pPr rtl="0"/>
            <a:r>
              <a:rPr lang="mk" b="1" i="0" u="none"/>
              <a:t>Цел на курсот</a:t>
            </a:r>
            <a:endParaRPr lang="mk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229600" cy="5363849"/>
          </a:xfrm>
        </p:spPr>
        <p:txBody>
          <a:bodyPr>
            <a:normAutofit lnSpcReduction="10000"/>
          </a:bodyPr>
          <a:lstStyle/>
          <a:p>
            <a:pPr marL="0" indent="0" algn="just" rtl="0">
              <a:buNone/>
            </a:pPr>
            <a:r>
              <a:rPr lang="mk" sz="3600" b="0" i="0" u="none"/>
              <a:t>Овој курс е дизајниран да им обезбеди на судиите и обвинителите воведно ниво на знаење за компјутерскиот криминал, електронските докази и приносите од кривични дела на интернет. Курсот ќе даде правни и практични информации за предметот и ќе се концентрира на тоа како овие прашањата влијаат на секојдневната работа на учесниците.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mk" b="1" i="0" u="none"/>
              <a:t>Распоред на курсот</a:t>
            </a:r>
            <a:endParaRPr lang="mk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mk" b="0" i="0" u="none"/>
              <a:t>ТРЕБА ДА СЕ ДОПОЛНИ</a:t>
            </a:r>
            <a:endParaRPr lang="m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mk" sz="5400" b="1" i="0" u="none"/>
              <a:t>Прашања</a:t>
            </a:r>
            <a:endParaRPr lang="mk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3123</TotalTime>
  <Words>869</Words>
  <Application>Microsoft Office PowerPoint</Application>
  <PresentationFormat>On-screen Show (4:3)</PresentationFormat>
  <Paragraphs>65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Воведна oбука за компјутерски криминал, електронски докази и приноси од кривични дела на интернет</vt:lpstr>
      <vt:lpstr>Здравје и безбедност</vt:lpstr>
      <vt:lpstr> Заднина на курсот</vt:lpstr>
      <vt:lpstr>Цели на сесијата </vt:lpstr>
      <vt:lpstr>Зошто е неопходна оваа обука неопходна</vt:lpstr>
      <vt:lpstr>Зошто е неопходна оваа обука?</vt:lpstr>
      <vt:lpstr>Цел на курсот</vt:lpstr>
      <vt:lpstr>Распоред на курсот</vt:lpstr>
      <vt:lpstr>PowerPoint Presentation</vt:lpstr>
    </vt:vector>
  </TitlesOfParts>
  <Company>Technology Risk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Alkemist</cp:lastModifiedBy>
  <cp:revision>46</cp:revision>
  <dcterms:created xsi:type="dcterms:W3CDTF">2012-01-27T12:20:24Z</dcterms:created>
  <dcterms:modified xsi:type="dcterms:W3CDTF">2017-11-09T17:25:56Z</dcterms:modified>
</cp:coreProperties>
</file>